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3" r:id="rId1"/>
    <p:sldMasterId id="2147483917" r:id="rId2"/>
  </p:sldMasterIdLst>
  <p:sldIdLst>
    <p:sldId id="256" r:id="rId3"/>
    <p:sldId id="257" r:id="rId4"/>
    <p:sldId id="258" r:id="rId5"/>
    <p:sldId id="259" r:id="rId6"/>
    <p:sldId id="260" r:id="rId7"/>
    <p:sldId id="265" r:id="rId8"/>
    <p:sldId id="266" r:id="rId9"/>
    <p:sldId id="267" r:id="rId10"/>
    <p:sldId id="269" r:id="rId11"/>
    <p:sldId id="270" r:id="rId12"/>
    <p:sldId id="263" r:id="rId13"/>
    <p:sldId id="264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4660"/>
  </p:normalViewPr>
  <p:slideViewPr>
    <p:cSldViewPr snapToGrid="0">
      <p:cViewPr varScale="1">
        <p:scale>
          <a:sx n="62" d="100"/>
          <a:sy n="62" d="100"/>
        </p:scale>
        <p:origin x="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4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774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096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775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05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31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7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638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69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941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878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903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946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62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881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224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49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412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111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644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1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9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56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102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75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5440" y="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SEMINAR NASIONAL</a:t>
            </a:r>
            <a:br>
              <a:rPr lang="en-US" dirty="0" smtClean="0"/>
            </a:br>
            <a:r>
              <a:rPr lang="en-US" dirty="0" smtClean="0"/>
              <a:t>PERUMUSAN RENCANA AKSI PELESTRAIAN KERIS INDONESIA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911" y="5503635"/>
            <a:ext cx="6406878" cy="114054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 smtClean="0"/>
              <a:t>Direktorat</a:t>
            </a:r>
            <a:r>
              <a:rPr lang="en-US" b="1" dirty="0" smtClean="0"/>
              <a:t> </a:t>
            </a:r>
            <a:r>
              <a:rPr lang="en-US" b="1" dirty="0" err="1" smtClean="0"/>
              <a:t>Warisan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diplomasi</a:t>
            </a:r>
            <a:r>
              <a:rPr lang="en-US" b="1" dirty="0" smtClean="0"/>
              <a:t> </a:t>
            </a:r>
            <a:r>
              <a:rPr lang="en-US" b="1" dirty="0" err="1" smtClean="0"/>
              <a:t>budaya</a:t>
            </a:r>
            <a:endParaRPr lang="en-US" b="1" dirty="0" smtClean="0"/>
          </a:p>
          <a:p>
            <a:r>
              <a:rPr lang="en-US" b="1" dirty="0" err="1" smtClean="0"/>
              <a:t>Direktorat</a:t>
            </a:r>
            <a:r>
              <a:rPr lang="en-US" b="1" dirty="0" smtClean="0"/>
              <a:t> </a:t>
            </a:r>
            <a:r>
              <a:rPr lang="en-US" b="1" dirty="0" err="1" smtClean="0"/>
              <a:t>jenderal</a:t>
            </a:r>
            <a:r>
              <a:rPr lang="en-US" b="1" dirty="0" smtClean="0"/>
              <a:t> </a:t>
            </a:r>
            <a:r>
              <a:rPr lang="en-US" b="1" dirty="0" err="1" smtClean="0"/>
              <a:t>kebudayaan</a:t>
            </a:r>
            <a:endParaRPr lang="en-US" b="1" dirty="0" smtClean="0"/>
          </a:p>
          <a:p>
            <a:r>
              <a:rPr lang="en-US" b="1" dirty="0" err="1" smtClean="0"/>
              <a:t>Kementerian</a:t>
            </a:r>
            <a:r>
              <a:rPr lang="en-US" b="1" dirty="0" smtClean="0"/>
              <a:t> </a:t>
            </a:r>
            <a:r>
              <a:rPr lang="en-US" b="1" dirty="0" err="1" smtClean="0"/>
              <a:t>pendidikan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kebudayaan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87" y="5503635"/>
            <a:ext cx="993058" cy="99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7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377558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KEWAJIBAN BANGSA INDONESIA TERHADAP PELESTARIAN WARISAN BUDAYA YANG TELAH MASUK DALAM DAFTAR UNESCO</a:t>
            </a:r>
            <a:endParaRPr lang="en-US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31850" y="5452492"/>
            <a:ext cx="10515600" cy="1500187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NADJAMUDDIN RAMLY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DIREKTUR WARISAN DAN DIPLOMASI BUDAYA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70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6772" y="503433"/>
            <a:ext cx="10628616" cy="598291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/>
          <a:lstStyle/>
          <a:p>
            <a:pPr algn="r"/>
            <a:r>
              <a:rPr lang="en-US" sz="3600" b="1" dirty="0" smtClean="0"/>
              <a:t>PENDAHULUAN</a:t>
            </a:r>
            <a:endParaRPr lang="en-US" sz="36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26772" y="1633591"/>
            <a:ext cx="10628616" cy="3015108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/>
          <a:lstStyle/>
          <a:p>
            <a:r>
              <a:rPr lang="en-US" dirty="0" err="1" smtClean="0"/>
              <a:t>Keris</a:t>
            </a:r>
            <a:r>
              <a:rPr lang="en-US" dirty="0" smtClean="0"/>
              <a:t> Indonesia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program UNESCO, </a:t>
            </a:r>
            <a:r>
              <a:rPr lang="en-US" i="1" dirty="0" smtClean="0"/>
              <a:t>Masterpiece of the Oral Tradition</a:t>
            </a:r>
            <a:r>
              <a:rPr lang="en-US" dirty="0" smtClean="0"/>
              <a:t>,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penghargaan</a:t>
            </a:r>
            <a:r>
              <a:rPr lang="en-US" dirty="0" smtClean="0"/>
              <a:t> UNESCO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warisan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takbenda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luhur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2005.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68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595955" y="1797978"/>
            <a:ext cx="7759433" cy="4063072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/>
          <a:lstStyle/>
          <a:p>
            <a:r>
              <a:rPr lang="en-US" dirty="0" err="1" smtClean="0"/>
              <a:t>Tahun</a:t>
            </a:r>
            <a:r>
              <a:rPr lang="en-US" dirty="0" smtClean="0"/>
              <a:t> 2008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Keris</a:t>
            </a:r>
            <a:r>
              <a:rPr lang="en-US" dirty="0" smtClean="0"/>
              <a:t> Indonesia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i="1" dirty="0" smtClean="0"/>
              <a:t>Representative List of Intangible Cultural Heritage of Humanity 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Indonesia </a:t>
            </a:r>
            <a:r>
              <a:rPr lang="en-US" dirty="0" err="1" smtClean="0"/>
              <a:t>meratifikasi</a:t>
            </a:r>
            <a:r>
              <a:rPr lang="en-US" dirty="0" smtClean="0"/>
              <a:t> </a:t>
            </a:r>
            <a:r>
              <a:rPr lang="en-US" dirty="0" err="1" smtClean="0"/>
              <a:t>konvensi</a:t>
            </a:r>
            <a:r>
              <a:rPr lang="en-US" dirty="0" smtClean="0"/>
              <a:t> 2003 </a:t>
            </a:r>
            <a:r>
              <a:rPr lang="en-US" i="1" dirty="0" smtClean="0"/>
              <a:t>The safeguarding of Intangible Cultural Heritage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2007 </a:t>
            </a:r>
            <a:r>
              <a:rPr lang="en-US" dirty="0" err="1" smtClean="0"/>
              <a:t>mellaui</a:t>
            </a:r>
            <a:r>
              <a:rPr lang="en-US" dirty="0" smtClean="0"/>
              <a:t> </a:t>
            </a:r>
            <a:r>
              <a:rPr lang="en-US" dirty="0" err="1" smtClean="0"/>
              <a:t>Perpres</a:t>
            </a:r>
            <a:r>
              <a:rPr lang="en-US" dirty="0" smtClean="0"/>
              <a:t> RI no. 78 </a:t>
            </a:r>
            <a:r>
              <a:rPr lang="en-US" dirty="0" err="1" smtClean="0"/>
              <a:t>tahun</a:t>
            </a:r>
            <a:r>
              <a:rPr lang="en-US" dirty="0" smtClean="0"/>
              <a:t> 2007.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14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151" y="585449"/>
            <a:ext cx="3932237" cy="783404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/>
          <a:lstStyle/>
          <a:p>
            <a:pPr algn="r"/>
            <a:r>
              <a:rPr lang="id-ID" dirty="0" smtClean="0"/>
              <a:t>KONVENSI 2003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772" y="1643865"/>
            <a:ext cx="10628616" cy="4596915"/>
          </a:xfrm>
          <a:blipFill>
            <a:blip r:embed="rId2">
              <a:alphaModFix amt="71000"/>
            </a:blip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d-ID" dirty="0" smtClean="0"/>
              <a:t>Bab III Pelindungan Warisan Budaya Takbenda di Tingkat Nasional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id-ID" dirty="0" smtClean="0"/>
              <a:t>Pasal 11. Peran Negara Pihak</a:t>
            </a:r>
          </a:p>
          <a:p>
            <a:pPr marL="514350" indent="-514350">
              <a:buFont typeface="+mj-lt"/>
              <a:buAutoNum type="alphaLcParenR"/>
            </a:pPr>
            <a:r>
              <a:rPr lang="id-ID" dirty="0" smtClean="0"/>
              <a:t>mengambil tindakan yang diperlukan untuk menjamin pelindungan warisan budaya takbenda yang ada di wilayahnya;</a:t>
            </a:r>
          </a:p>
          <a:p>
            <a:pPr marL="514350" indent="-514350">
              <a:buFont typeface="+mj-lt"/>
              <a:buAutoNum type="alphaLcParenR"/>
            </a:pPr>
            <a:r>
              <a:rPr lang="id-ID" dirty="0" smtClean="0"/>
              <a:t>langkah-langkah pelindungan sebagaimana dimaksud dalam Pasal 2, ayat 3, mengidentifikasi dan menentukan berbagai elemen warisan budaya takbenda yang ada di wilayahnya, dengan partisipasi dari masyarakat, kelompok dan organisasi non-pemerintah yang relevan.</a:t>
            </a:r>
          </a:p>
        </p:txBody>
      </p:sp>
    </p:spTree>
    <p:extLst>
      <p:ext uri="{BB962C8B-B14F-4D97-AF65-F5344CB8AC3E}">
        <p14:creationId xmlns:p14="http://schemas.microsoft.com/office/powerpoint/2010/main" val="309971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87425"/>
            <a:ext cx="10669588" cy="4873625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dirty="0" smtClean="0"/>
              <a:t>Pasal 12  Inventarisasi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memastikan</a:t>
            </a:r>
            <a:r>
              <a:rPr lang="en-US" dirty="0" smtClean="0"/>
              <a:t> </a:t>
            </a:r>
            <a:r>
              <a:rPr lang="en-US" dirty="0" err="1" smtClean="0"/>
              <a:t>identifikasi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maksud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id-ID" dirty="0" smtClean="0"/>
              <a:t>lindungan</a:t>
            </a:r>
            <a:r>
              <a:rPr lang="en-US" dirty="0" smtClean="0"/>
              <a:t>, </a:t>
            </a:r>
            <a:r>
              <a:rPr lang="en-US" dirty="0" err="1" smtClean="0"/>
              <a:t>setiap</a:t>
            </a:r>
            <a:r>
              <a:rPr lang="en-US" dirty="0" smtClean="0"/>
              <a:t> Negara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menyusun</a:t>
            </a:r>
            <a:r>
              <a:rPr lang="en-US" dirty="0" smtClean="0"/>
              <a:t>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id-ID" dirty="0" smtClean="0"/>
              <a:t>dan bentuk sesuai dengan kebutuhan di masing-masing negara</a:t>
            </a:r>
            <a:r>
              <a:rPr lang="en-US" dirty="0" smtClean="0"/>
              <a:t>,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id-ID" dirty="0" smtClean="0"/>
              <a:t>inventarisasi </a:t>
            </a:r>
            <a:r>
              <a:rPr lang="en-US" dirty="0" err="1" smtClean="0"/>
              <a:t>warisan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id-ID" dirty="0" smtClean="0"/>
              <a:t>takbenda </a:t>
            </a:r>
            <a:r>
              <a:rPr lang="en-US" dirty="0" smtClean="0"/>
              <a:t>yang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wilayahnya</a:t>
            </a:r>
            <a:r>
              <a:rPr lang="en-US" dirty="0" smtClean="0"/>
              <a:t>. </a:t>
            </a:r>
            <a:r>
              <a:rPr lang="id-ID" dirty="0" smtClean="0"/>
              <a:t>inventory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diperbarui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berkala</a:t>
            </a:r>
            <a:r>
              <a:rPr lang="en-US" dirty="0" smtClean="0"/>
              <a:t>.</a:t>
            </a:r>
            <a:endParaRPr lang="id-ID" dirty="0" smtClean="0"/>
          </a:p>
          <a:p>
            <a:pPr marL="514350" indent="-514350">
              <a:buFont typeface="+mj-lt"/>
              <a:buAutoNum type="arabicParenR"/>
            </a:pPr>
            <a:r>
              <a:rPr lang="id-ID" dirty="0"/>
              <a:t>S</a:t>
            </a:r>
            <a:r>
              <a:rPr lang="en-US" dirty="0" err="1" smtClean="0"/>
              <a:t>etiap</a:t>
            </a:r>
            <a:r>
              <a:rPr lang="en-US" dirty="0" smtClean="0"/>
              <a:t> Negara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berkala</a:t>
            </a:r>
            <a:r>
              <a:rPr lang="en-US" dirty="0" smtClean="0"/>
              <a:t> </a:t>
            </a:r>
            <a:r>
              <a:rPr lang="en-US" dirty="0" err="1" smtClean="0"/>
              <a:t>menyampaikan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Komite</a:t>
            </a:r>
            <a:r>
              <a:rPr lang="en-US" dirty="0" smtClean="0"/>
              <a:t>,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29, </a:t>
            </a:r>
            <a:r>
              <a:rPr lang="id-ID" dirty="0" smtClean="0"/>
              <a:t>dan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yang </a:t>
            </a:r>
            <a:r>
              <a:rPr lang="en-US" dirty="0" err="1" smtClean="0"/>
              <a:t>relevan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id-ID" dirty="0" smtClean="0"/>
              <a:t>inventory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254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93757" y="585627"/>
            <a:ext cx="10515600" cy="5815173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dirty="0" smtClean="0"/>
              <a:t>Pasal 13 Langkah-langkah lain dalam pelindungan</a:t>
            </a:r>
          </a:p>
          <a:p>
            <a:pPr marL="0" indent="0">
              <a:buNone/>
            </a:pP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id-ID" dirty="0" smtClean="0"/>
              <a:t>pelindungan</a:t>
            </a:r>
            <a:r>
              <a:rPr lang="en-US" dirty="0" smtClean="0"/>
              <a:t>,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promosi</a:t>
            </a:r>
            <a:r>
              <a:rPr lang="en-US" dirty="0"/>
              <a:t> </a:t>
            </a:r>
            <a:r>
              <a:rPr lang="id-ID" dirty="0" smtClean="0"/>
              <a:t>atas </a:t>
            </a:r>
            <a:r>
              <a:rPr lang="en-US" dirty="0" err="1" smtClean="0"/>
              <a:t>warisan</a:t>
            </a:r>
            <a:r>
              <a:rPr lang="en-US" dirty="0" smtClean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id-ID" dirty="0" smtClean="0"/>
              <a:t>takbenda </a:t>
            </a:r>
            <a:r>
              <a:rPr lang="en-US" dirty="0" smtClean="0"/>
              <a:t>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wilayahnya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Negara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endParaRPr lang="id-ID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err="1" smtClean="0"/>
              <a:t>mengadopsi</a:t>
            </a:r>
            <a:r>
              <a:rPr lang="en-US" dirty="0" smtClean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yang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mempromosikan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takbenda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mengintegrasikan</a:t>
            </a:r>
            <a:r>
              <a:rPr lang="en-US" dirty="0"/>
              <a:t> </a:t>
            </a:r>
            <a:r>
              <a:rPr lang="en-US" dirty="0" err="1" smtClean="0"/>
              <a:t>pe</a:t>
            </a:r>
            <a:r>
              <a:rPr lang="id-ID" dirty="0" smtClean="0"/>
              <a:t>lindungan</a:t>
            </a:r>
            <a:r>
              <a:rPr lang="en-US" dirty="0" smtClean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program </a:t>
            </a:r>
            <a:r>
              <a:rPr lang="en-US" dirty="0" err="1" smtClean="0"/>
              <a:t>perencanaan</a:t>
            </a:r>
            <a:r>
              <a:rPr lang="id-ID" dirty="0" smtClean="0"/>
              <a:t>.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err="1" smtClean="0"/>
              <a:t>menunjuk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id-ID" dirty="0" smtClean="0"/>
              <a:t>badan yang kompeten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id-ID" dirty="0" smtClean="0"/>
              <a:t>lindungan</a:t>
            </a:r>
            <a:r>
              <a:rPr lang="en-US" dirty="0" smtClean="0"/>
              <a:t> </a:t>
            </a:r>
            <a:r>
              <a:rPr lang="en-US" dirty="0" err="1" smtClean="0"/>
              <a:t>warisan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id-ID" dirty="0" smtClean="0"/>
              <a:t> takbenda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 smtClean="0"/>
              <a:t>wilayahnya</a:t>
            </a:r>
            <a:r>
              <a:rPr lang="en-US" dirty="0" smtClean="0"/>
              <a:t>;</a:t>
            </a:r>
            <a:endParaRPr lang="id-ID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err="1" smtClean="0"/>
              <a:t>mendorong</a:t>
            </a:r>
            <a:r>
              <a:rPr lang="en-US" dirty="0" smtClean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, </a:t>
            </a:r>
            <a:r>
              <a:rPr lang="en-US" dirty="0" err="1"/>
              <a:t>teknis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artistik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metodologi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maksud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pe</a:t>
            </a:r>
            <a:r>
              <a:rPr lang="id-ID" dirty="0" smtClean="0"/>
              <a:t>lindungan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takbenda</a:t>
            </a:r>
            <a:r>
              <a:rPr lang="en-US" dirty="0"/>
              <a:t>, </a:t>
            </a:r>
            <a:r>
              <a:rPr lang="en-US" dirty="0" err="1"/>
              <a:t>khususnya</a:t>
            </a:r>
            <a:r>
              <a:rPr lang="en-US" dirty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takbenda</a:t>
            </a:r>
            <a:r>
              <a:rPr lang="en-US" dirty="0"/>
              <a:t> </a:t>
            </a:r>
            <a:r>
              <a:rPr lang="id-ID" dirty="0" smtClean="0"/>
              <a:t>yang masuk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id-ID" dirty="0" smtClean="0"/>
              <a:t>kategori terancam</a:t>
            </a:r>
            <a:r>
              <a:rPr lang="en-US" dirty="0" smtClean="0"/>
              <a:t>;</a:t>
            </a: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1476260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708918"/>
            <a:ext cx="10515600" cy="5471220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514350" indent="-514350">
              <a:buAutoNum type="alphaLcParenR" startAt="4"/>
            </a:pPr>
            <a:r>
              <a:rPr lang="en-US" dirty="0" err="1" smtClean="0"/>
              <a:t>mengadopsi</a:t>
            </a:r>
            <a:r>
              <a:rPr lang="en-US" dirty="0" smtClean="0"/>
              <a:t> </a:t>
            </a:r>
            <a:r>
              <a:rPr lang="en-US" dirty="0" err="1"/>
              <a:t>langkah-langkah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teknis</a:t>
            </a:r>
            <a:r>
              <a:rPr lang="en-US" dirty="0"/>
              <a:t>,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tepat</a:t>
            </a:r>
            <a:r>
              <a:rPr lang="en-US" dirty="0"/>
              <a:t> yang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800" dirty="0" err="1"/>
              <a:t>mendorong</a:t>
            </a:r>
            <a:r>
              <a:rPr lang="en-US" sz="2800" dirty="0"/>
              <a:t> </a:t>
            </a:r>
            <a:r>
              <a:rPr lang="en-US" sz="2800" dirty="0" err="1"/>
              <a:t>penciptaan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penguatan</a:t>
            </a:r>
            <a:r>
              <a:rPr lang="en-US" sz="2800" dirty="0"/>
              <a:t>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pelatihan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pengelolaan</a:t>
            </a:r>
            <a:r>
              <a:rPr lang="en-US" sz="2800" dirty="0"/>
              <a:t> </a:t>
            </a:r>
            <a:r>
              <a:rPr lang="en-US" sz="2800" dirty="0" err="1"/>
              <a:t>warisan</a:t>
            </a:r>
            <a:r>
              <a:rPr lang="en-US" sz="2800" dirty="0"/>
              <a:t> </a:t>
            </a:r>
            <a:r>
              <a:rPr lang="en-US" sz="2800" dirty="0" err="1"/>
              <a:t>budaya</a:t>
            </a:r>
            <a:r>
              <a:rPr lang="en-US" sz="2800" dirty="0"/>
              <a:t> </a:t>
            </a:r>
            <a:r>
              <a:rPr lang="en-US" sz="2800" dirty="0" err="1"/>
              <a:t>takbenda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transmisi</a:t>
            </a:r>
            <a:r>
              <a:rPr lang="en-US" sz="2800" dirty="0"/>
              <a:t> </a:t>
            </a:r>
            <a:r>
              <a:rPr lang="en-US" sz="2800" dirty="0" err="1"/>
              <a:t>warisan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forum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ruang</a:t>
            </a:r>
            <a:r>
              <a:rPr lang="en-US" sz="2800" dirty="0"/>
              <a:t> yang </a:t>
            </a:r>
            <a:r>
              <a:rPr lang="en-US" sz="2800" dirty="0" err="1"/>
              <a:t>dimaksudkan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kinerja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ekspresi</a:t>
            </a:r>
            <a:r>
              <a:rPr lang="en-US" sz="2800" dirty="0"/>
              <a:t> </a:t>
            </a:r>
            <a:r>
              <a:rPr lang="en-US" sz="2800" dirty="0" err="1" smtClean="0"/>
              <a:t>daripadanya</a:t>
            </a:r>
            <a:r>
              <a:rPr lang="en-US" sz="2800" dirty="0" smtClean="0"/>
              <a:t>;</a:t>
            </a:r>
            <a:endParaRPr lang="id-ID" sz="2800" dirty="0" smtClean="0"/>
          </a:p>
          <a:p>
            <a:pPr marL="914400" lvl="1" indent="-457200">
              <a:buFont typeface="+mj-lt"/>
              <a:buAutoNum type="arabicParenR"/>
            </a:pPr>
            <a:r>
              <a:rPr lang="en-US" sz="2800" dirty="0" err="1" smtClean="0"/>
              <a:t>memastikan</a:t>
            </a:r>
            <a:r>
              <a:rPr lang="en-US" sz="2800" dirty="0" smtClean="0"/>
              <a:t> </a:t>
            </a:r>
            <a:r>
              <a:rPr lang="en-US" sz="2800" dirty="0" err="1"/>
              <a:t>akses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warisan</a:t>
            </a:r>
            <a:r>
              <a:rPr lang="en-US" sz="2800" dirty="0"/>
              <a:t> </a:t>
            </a:r>
            <a:r>
              <a:rPr lang="en-US" sz="2800" dirty="0" err="1"/>
              <a:t>budaya</a:t>
            </a:r>
            <a:r>
              <a:rPr lang="en-US" sz="2800" dirty="0"/>
              <a:t> </a:t>
            </a:r>
            <a:r>
              <a:rPr lang="en-US" sz="2800" dirty="0" err="1"/>
              <a:t>takbenda</a:t>
            </a:r>
            <a:r>
              <a:rPr lang="en-US" sz="2800" dirty="0"/>
              <a:t> </a:t>
            </a:r>
            <a:r>
              <a:rPr lang="en-US" sz="2800" dirty="0" err="1"/>
              <a:t>sementara</a:t>
            </a:r>
            <a:r>
              <a:rPr lang="en-US" sz="2800" dirty="0"/>
              <a:t> </a:t>
            </a:r>
            <a:r>
              <a:rPr lang="en-US" sz="2800" dirty="0" err="1"/>
              <a:t>menghormati</a:t>
            </a:r>
            <a:r>
              <a:rPr lang="en-US" sz="2800" dirty="0"/>
              <a:t> </a:t>
            </a:r>
            <a:r>
              <a:rPr lang="en-US" sz="2800" dirty="0" err="1"/>
              <a:t>praktik</a:t>
            </a:r>
            <a:r>
              <a:rPr lang="en-US" sz="2800" dirty="0"/>
              <a:t> </a:t>
            </a:r>
            <a:r>
              <a:rPr lang="en-US" sz="2800" dirty="0" err="1"/>
              <a:t>adat</a:t>
            </a:r>
            <a:r>
              <a:rPr lang="en-US" sz="2800" dirty="0"/>
              <a:t> yang </a:t>
            </a:r>
            <a:r>
              <a:rPr lang="en-US" sz="2800" dirty="0" err="1"/>
              <a:t>mengatur</a:t>
            </a:r>
            <a:r>
              <a:rPr lang="en-US" sz="2800" dirty="0"/>
              <a:t> </a:t>
            </a:r>
            <a:r>
              <a:rPr lang="en-US" sz="2800" dirty="0" err="1"/>
              <a:t>akses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aspek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warisan</a:t>
            </a:r>
            <a:r>
              <a:rPr lang="en-US" sz="2800" dirty="0"/>
              <a:t> </a:t>
            </a:r>
            <a:r>
              <a:rPr lang="en-US" sz="2800" dirty="0" err="1" smtClean="0"/>
              <a:t>tersebut</a:t>
            </a:r>
            <a:r>
              <a:rPr lang="en-US" sz="2800" dirty="0" smtClean="0"/>
              <a:t>;</a:t>
            </a:r>
            <a:endParaRPr lang="id-ID" sz="2800" dirty="0" smtClean="0"/>
          </a:p>
          <a:p>
            <a:pPr marL="914400" lvl="1" indent="-457200">
              <a:buFont typeface="+mj-lt"/>
              <a:buAutoNum type="arabicParenR"/>
            </a:pPr>
            <a:r>
              <a:rPr lang="en-US" sz="2800" dirty="0" err="1" smtClean="0"/>
              <a:t>mendirikan</a:t>
            </a:r>
            <a:r>
              <a:rPr lang="en-US" sz="2800" dirty="0" smtClean="0"/>
              <a:t>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dokumentasi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warisan</a:t>
            </a:r>
            <a:r>
              <a:rPr lang="en-US" sz="2800" dirty="0"/>
              <a:t> </a:t>
            </a:r>
            <a:r>
              <a:rPr lang="en-US" sz="2800" dirty="0" err="1"/>
              <a:t>budaya</a:t>
            </a:r>
            <a:r>
              <a:rPr lang="en-US" sz="2800" dirty="0"/>
              <a:t> </a:t>
            </a:r>
            <a:r>
              <a:rPr lang="en-US" sz="2800" dirty="0" err="1"/>
              <a:t>takbenda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memfasilitasi</a:t>
            </a:r>
            <a:r>
              <a:rPr lang="en-US" sz="2800" dirty="0"/>
              <a:t> </a:t>
            </a:r>
            <a:r>
              <a:rPr lang="en-US" sz="2800" dirty="0" err="1"/>
              <a:t>akses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206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585628"/>
            <a:ext cx="10515600" cy="5594510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d-ID" dirty="0" smtClean="0"/>
              <a:t>Pasal 14 Langkah-langkah lainnya</a:t>
            </a:r>
          </a:p>
          <a:p>
            <a:pPr marL="0" indent="0">
              <a:buNone/>
            </a:pP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/>
              <a:t>Negara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mengupayakan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err="1" smtClean="0"/>
              <a:t>menjamin</a:t>
            </a:r>
            <a:r>
              <a:rPr lang="en-US" dirty="0" smtClean="0"/>
              <a:t> </a:t>
            </a:r>
            <a:r>
              <a:rPr lang="en-US" dirty="0" err="1"/>
              <a:t>pengakuan</a:t>
            </a:r>
            <a:r>
              <a:rPr lang="en-US" dirty="0"/>
              <a:t>, </a:t>
            </a:r>
            <a:r>
              <a:rPr lang="en-US" dirty="0" err="1"/>
              <a:t>penghormatan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takbenda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, </a:t>
            </a:r>
            <a:r>
              <a:rPr lang="en-US" dirty="0" err="1"/>
              <a:t>khususnya</a:t>
            </a:r>
            <a:r>
              <a:rPr lang="en-US" dirty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:</a:t>
            </a:r>
            <a:endParaRPr lang="id-ID" dirty="0" smtClean="0"/>
          </a:p>
          <a:p>
            <a:pPr marL="1028700" lvl="1" indent="-571500">
              <a:buFont typeface="+mj-lt"/>
              <a:buAutoNum type="romanUcPeriod"/>
            </a:pPr>
            <a:r>
              <a:rPr lang="en-US" dirty="0" err="1" smtClean="0"/>
              <a:t>pendidikan</a:t>
            </a:r>
            <a:r>
              <a:rPr lang="en-US" dirty="0"/>
              <a:t>,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program, yang </a:t>
            </a:r>
            <a:r>
              <a:rPr lang="en-US" dirty="0" err="1"/>
              <a:t>ditujukan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 smtClean="0"/>
              <a:t>khususnya</a:t>
            </a:r>
            <a:r>
              <a:rPr lang="id-ID" dirty="0" smtClean="0"/>
              <a:t> bagi</a:t>
            </a:r>
            <a:r>
              <a:rPr lang="en-US" dirty="0" smtClean="0"/>
              <a:t> </a:t>
            </a:r>
            <a:r>
              <a:rPr lang="id-ID" dirty="0" smtClean="0"/>
              <a:t>pe</a:t>
            </a:r>
            <a:r>
              <a:rPr lang="en-US" dirty="0" err="1" smtClean="0"/>
              <a:t>muda</a:t>
            </a:r>
            <a:r>
              <a:rPr lang="en-US" dirty="0" smtClean="0"/>
              <a:t>;</a:t>
            </a:r>
            <a:endParaRPr lang="id-ID" dirty="0" smtClean="0"/>
          </a:p>
          <a:p>
            <a:pPr marL="1028700" lvl="1" indent="-571500">
              <a:buFont typeface="+mj-lt"/>
              <a:buAutoNum type="romanUcPeriod"/>
            </a:pPr>
            <a:r>
              <a:rPr lang="en-US" dirty="0" smtClean="0"/>
              <a:t>program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yang </a:t>
            </a:r>
            <a:r>
              <a:rPr lang="en-US" dirty="0" err="1" smtClean="0"/>
              <a:t>bersangkutan</a:t>
            </a:r>
            <a:r>
              <a:rPr lang="en-US" dirty="0" smtClean="0"/>
              <a:t>;</a:t>
            </a:r>
            <a:endParaRPr lang="id-ID" dirty="0" smtClean="0"/>
          </a:p>
          <a:p>
            <a:pPr marL="1028700" lvl="1" indent="-571500">
              <a:buFont typeface="+mj-lt"/>
              <a:buAutoNum type="romanUcPeriod"/>
            </a:pP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pe</a:t>
            </a:r>
            <a:r>
              <a:rPr lang="id-ID" dirty="0" smtClean="0"/>
              <a:t>lindungan</a:t>
            </a:r>
            <a:r>
              <a:rPr lang="en-US" dirty="0" smtClean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takbenda</a:t>
            </a:r>
            <a:r>
              <a:rPr lang="en-US" dirty="0"/>
              <a:t>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khususnya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; </a:t>
            </a:r>
            <a:r>
              <a:rPr lang="en-US" dirty="0" err="1" smtClean="0"/>
              <a:t>dan</a:t>
            </a:r>
            <a:endParaRPr lang="id-ID" dirty="0" smtClean="0"/>
          </a:p>
          <a:p>
            <a:pPr marL="1028700" lvl="1" indent="-571500">
              <a:buFont typeface="+mj-lt"/>
              <a:buAutoNum type="romanUcPeriod"/>
            </a:pPr>
            <a:r>
              <a:rPr lang="id-ID" dirty="0" smtClean="0"/>
              <a:t>Memfasilitasi </a:t>
            </a:r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/>
              <a:t>non-formal </a:t>
            </a:r>
            <a:r>
              <a:rPr lang="en-US" dirty="0" err="1"/>
              <a:t>transmisi</a:t>
            </a:r>
            <a:r>
              <a:rPr lang="en-US" dirty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;</a:t>
            </a:r>
            <a:endParaRPr lang="id-ID" dirty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agar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bahaya</a:t>
            </a:r>
            <a:r>
              <a:rPr lang="en-US" dirty="0"/>
              <a:t> </a:t>
            </a:r>
            <a:r>
              <a:rPr lang="id-ID" dirty="0" smtClean="0"/>
              <a:t>yang </a:t>
            </a:r>
            <a:r>
              <a:rPr lang="en-US" dirty="0" err="1" smtClean="0"/>
              <a:t>mengancam</a:t>
            </a:r>
            <a:r>
              <a:rPr lang="en-US" dirty="0" smtClean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Konvensi</a:t>
            </a:r>
            <a:r>
              <a:rPr lang="en-US" dirty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;</a:t>
            </a:r>
            <a:endParaRPr lang="id-ID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err="1" smtClean="0"/>
              <a:t>memajukan</a:t>
            </a:r>
            <a:r>
              <a:rPr lang="en-US" dirty="0" smtClean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pelindungan</a:t>
            </a:r>
            <a:r>
              <a:rPr lang="en-US" dirty="0" smtClean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id-ID" dirty="0" smtClean="0"/>
              <a:t>budaya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tempat-tempat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yang </a:t>
            </a:r>
            <a:r>
              <a:rPr lang="en-US" dirty="0" err="1"/>
              <a:t>keberadaannya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mengekspresikan</a:t>
            </a:r>
            <a:r>
              <a:rPr lang="en-US" dirty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takbenda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5456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6772" y="873303"/>
            <a:ext cx="10515600" cy="4351337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Pasal 15 Partisipasi Masyarakat dan Individu </a:t>
            </a:r>
          </a:p>
          <a:p>
            <a:pPr marL="0" indent="0">
              <a:buNone/>
            </a:pP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 smtClean="0"/>
              <a:t>pe</a:t>
            </a:r>
            <a:r>
              <a:rPr lang="id-ID" dirty="0" smtClean="0"/>
              <a:t>lindungan</a:t>
            </a:r>
            <a:r>
              <a:rPr lang="en-US" dirty="0" smtClean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takbenda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Negara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seluas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,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,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id-ID" dirty="0" smtClean="0"/>
              <a:t>memungkinkan</a:t>
            </a:r>
            <a:r>
              <a:rPr lang="en-US" dirty="0" smtClean="0"/>
              <a:t>, </a:t>
            </a:r>
            <a:r>
              <a:rPr lang="en-US" dirty="0" err="1"/>
              <a:t>individu</a:t>
            </a:r>
            <a:r>
              <a:rPr lang="en-US" dirty="0"/>
              <a:t> yang </a:t>
            </a:r>
            <a:r>
              <a:rPr lang="en-US" dirty="0" err="1" smtClean="0"/>
              <a:t>menciptakan</a:t>
            </a:r>
            <a:r>
              <a:rPr lang="id-ID" dirty="0" smtClean="0"/>
              <a:t> ulang</a:t>
            </a:r>
            <a:r>
              <a:rPr lang="en-US" dirty="0" smtClean="0"/>
              <a:t>,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id-ID" dirty="0" smtClean="0"/>
              <a:t>mentransmisikan</a:t>
            </a:r>
            <a:r>
              <a:rPr lang="en-US" dirty="0" smtClean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pengelolaan</a:t>
            </a:r>
            <a:r>
              <a:rPr lang="id-ID" dirty="0" smtClean="0"/>
              <a:t>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84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193" y="2347645"/>
            <a:ext cx="3932237" cy="1600200"/>
          </a:xfrm>
          <a:blipFill>
            <a:blip r:embed="rId2">
              <a:alphaModFix amt="71000"/>
            </a:blip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id-ID" b="1" dirty="0" smtClean="0"/>
              <a:t/>
            </a:r>
            <a:br>
              <a:rPr lang="id-ID" b="1" dirty="0" smtClean="0"/>
            </a:br>
            <a:r>
              <a:rPr lang="en-US" b="1" dirty="0" smtClean="0"/>
              <a:t>KENDALA</a:t>
            </a:r>
            <a:r>
              <a:rPr lang="id-ID" b="1" dirty="0" smtClean="0"/>
              <a:t/>
            </a:r>
            <a:br>
              <a:rPr lang="id-ID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/>
          <a:lstStyle/>
          <a:p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dirasakan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kurangnya</a:t>
            </a:r>
            <a:r>
              <a:rPr lang="en-US" dirty="0" smtClean="0"/>
              <a:t> </a:t>
            </a:r>
            <a:r>
              <a:rPr lang="en-US" dirty="0" err="1" smtClean="0"/>
              <a:t>koordinasi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, </a:t>
            </a:r>
            <a:r>
              <a:rPr lang="en-US" dirty="0" err="1" smtClean="0"/>
              <a:t>Komunitas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Akademisi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pergerakan</a:t>
            </a:r>
            <a:r>
              <a:rPr lang="en-US" dirty="0" smtClean="0"/>
              <a:t> </a:t>
            </a:r>
            <a:r>
              <a:rPr lang="en-US" dirty="0" err="1" smtClean="0"/>
              <a:t>pelestarian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keris</a:t>
            </a:r>
            <a:r>
              <a:rPr lang="en-US" dirty="0" smtClean="0"/>
              <a:t> di Indonesia. </a:t>
            </a:r>
          </a:p>
          <a:p>
            <a:r>
              <a:rPr lang="en-US" dirty="0" smtClean="0"/>
              <a:t>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meny</a:t>
            </a:r>
            <a:r>
              <a:rPr lang="id-ID" dirty="0" smtClean="0"/>
              <a:t>e</a:t>
            </a:r>
            <a:r>
              <a:rPr lang="en-US" dirty="0" err="1" smtClean="0"/>
              <a:t>babkan</a:t>
            </a:r>
            <a:r>
              <a:rPr lang="en-US" dirty="0" smtClean="0"/>
              <a:t> </a:t>
            </a:r>
            <a:r>
              <a:rPr lang="en-US" dirty="0" err="1" smtClean="0"/>
              <a:t>pelestarian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keris</a:t>
            </a:r>
            <a:r>
              <a:rPr lang="en-US" dirty="0" smtClean="0"/>
              <a:t> </a:t>
            </a:r>
            <a:r>
              <a:rPr lang="en-US" dirty="0" err="1" smtClean="0"/>
              <a:t>dirasakan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optimal.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n-US" b="1" dirty="0" smtClean="0"/>
              <a:t>OUTPUT</a:t>
            </a:r>
            <a:r>
              <a:rPr lang="id-ID" b="1" dirty="0" smtClean="0"/>
              <a:t/>
            </a:r>
            <a:br>
              <a:rPr lang="id-ID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787" y="2466905"/>
            <a:ext cx="9968625" cy="1827694"/>
          </a:xfrm>
          <a:blipFill dpi="0" rotWithShape="1">
            <a:blip r:embed="rId2">
              <a:alphaModFix amt="71000"/>
            </a:blip>
            <a:srcRect/>
            <a:tile tx="0" ty="0" sx="100000" sy="100000" flip="none" algn="tl"/>
          </a:blipFill>
        </p:spPr>
        <p:txBody>
          <a:bodyPr/>
          <a:lstStyle/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acara seminar </a:t>
            </a:r>
            <a:r>
              <a:rPr lang="en-US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diharapkan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pemangku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</a:t>
            </a:r>
            <a:r>
              <a:rPr lang="en-US" dirty="0" err="1" smtClean="0"/>
              <a:t>lanjut</a:t>
            </a:r>
            <a:r>
              <a:rPr lang="en-US" dirty="0" smtClean="0"/>
              <a:t> </a:t>
            </a:r>
            <a:r>
              <a:rPr lang="en-US" dirty="0" err="1" smtClean="0"/>
              <a:t>pelestarian</a:t>
            </a:r>
            <a:r>
              <a:rPr lang="en-US" dirty="0" smtClean="0"/>
              <a:t> </a:t>
            </a:r>
            <a:r>
              <a:rPr lang="en-US" dirty="0" err="1" smtClean="0"/>
              <a:t>keris</a:t>
            </a:r>
            <a:r>
              <a:rPr lang="en-US" dirty="0" smtClean="0"/>
              <a:t> di Indonesia.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79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1362" y="3544584"/>
            <a:ext cx="4839128" cy="237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6000" dirty="0" smtClean="0"/>
              <a:t>TERIMAKASIH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81811129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100</TotalTime>
  <Words>672</Words>
  <Application>Microsoft Office PowerPoint</Application>
  <PresentationFormat>Widescreen</PresentationFormat>
  <Paragraphs>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Wingdings 2</vt:lpstr>
      <vt:lpstr>HDOfficeLightV0</vt:lpstr>
      <vt:lpstr>Office Theme</vt:lpstr>
      <vt:lpstr>SEMINAR NASIONAL PERUMUSAN RENCANA AKSI PELESTRAIAN KERIS INDONESIA</vt:lpstr>
      <vt:lpstr>KEWAJIBAN BANGSA INDONESIA TERHADAP PELESTARIAN WARISAN BUDAYA YANG TELAH MASUK DALAM DAFTAR UNESCO</vt:lpstr>
      <vt:lpstr>PENDAHULUAN</vt:lpstr>
      <vt:lpstr>PowerPoint Presentation</vt:lpstr>
      <vt:lpstr>KONVENSI 2003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KENDALA </vt:lpstr>
      <vt:lpstr>OUTPUT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NASIONAL PERUMUSAN RENCANA AKSI PELESTRAIAN KERIS INDONESIA</dc:title>
  <dc:creator>maya krishna</dc:creator>
  <cp:lastModifiedBy>maya krishna</cp:lastModifiedBy>
  <cp:revision>12</cp:revision>
  <dcterms:created xsi:type="dcterms:W3CDTF">2016-03-23T10:27:12Z</dcterms:created>
  <dcterms:modified xsi:type="dcterms:W3CDTF">2016-03-24T00:38:13Z</dcterms:modified>
</cp:coreProperties>
</file>